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6" y="-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84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53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04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910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7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1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0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3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8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91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3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9ECA0-E43E-4684-B53C-E8DA426D3F18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CD114-784B-40F7-BCCC-18E5DD43D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04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КОНТРОЛЯ И ДИАГНОСТИКА ВНУТРЕННЕЙ ИЗОЛЯЦИИ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/>
              <a:t>Л Е К Ц И Я   № 9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529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Системы контроля качества изоляционных конструкций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2952329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Испытания являются средством повышения эксплуатационной надежности высоковольтного оборудования. Требуемая надежность электрической изоляции достигается прежде всего с помощью выбора рациональной конструкции и использования в ней высококачественных материалов, применения совершенной технологии изготовления и строгого соблюдения технологической дисциплины, четкого выполнения правил монтажа и эксплуатации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Однако во время разработки конструкции, ее изготовления, хранения, транспортировки, монтажа и эксплуатации возможны случайные ошибочные действия специалистов или другие непредвиденные случайные события, следствием которых может быть появление в изоляции дефектов, сокращающих в конечном итоге ресурс всей конструкции.</a:t>
            </a:r>
          </a:p>
          <a:p>
            <a:endParaRPr lang="ru-RU" dirty="0"/>
          </a:p>
        </p:txBody>
      </p:sp>
      <p:pic>
        <p:nvPicPr>
          <p:cNvPr id="1026" name="Picture 2" descr="https://elmico.com.ua/wp-content/uploads/2018517153530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21088"/>
            <a:ext cx="6526759" cy="245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479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237312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Для проверки правильности технических решений, принятых при разработке новой изоляционной конструкции, опытные образцы или первые экземпляры конструкции подвергаются наиболее тщательным</a:t>
            </a:r>
            <a:r>
              <a:rPr lang="ru-RU" sz="3400" b="1" dirty="0"/>
              <a:t> типовым контрольным испытаниям. </a:t>
            </a:r>
            <a:r>
              <a:rPr lang="ru-RU" sz="3400" dirty="0"/>
              <a:t>По результатам этих испытаний делается заключение о передаче новой конструкции в производство. Такие испытания проводятся затем через каждые 1-3 года для проверки стабильности характеристик и соблюдения всех технических требований (периодические контрольные испытания</a:t>
            </a:r>
            <a:r>
              <a:rPr lang="ru-RU" sz="3400" dirty="0" smtClean="0"/>
              <a:t>).</a:t>
            </a:r>
          </a:p>
          <a:p>
            <a:r>
              <a:rPr lang="ru-RU" sz="3400" dirty="0"/>
              <a:t>Все ответственные крупные изоляционные конструкции (отдельные или входящие в состав какого-либо оборудования), а также представительные выборки из партий небольших конструкций массового производства перед отправкой потребителю подвергаются на заводе-изготовителе контрольным </a:t>
            </a:r>
            <a:r>
              <a:rPr lang="ru-RU" sz="3400" b="1" dirty="0"/>
              <a:t>приемо-сдаточным испытаниям</a:t>
            </a:r>
            <a:r>
              <a:rPr lang="ru-RU" sz="3400" dirty="0"/>
              <a:t>. Цель этих испытаний - отбраковка изоляционных конструкций со случайными дефектами, возникшими в процессе производства.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52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pPr hangingPunct="0"/>
            <a:r>
              <a:rPr lang="ru-RU" dirty="0"/>
              <a:t>Следующий контроль - </a:t>
            </a:r>
            <a:r>
              <a:rPr lang="ru-RU" b="1" dirty="0"/>
              <a:t>приемо-сдаточные испытания после монтажа</a:t>
            </a:r>
            <a:r>
              <a:rPr lang="ru-RU" dirty="0"/>
              <a:t>, перед вводом в эксплуатацию. При этом выявляются дефекты, которые могли случайно появиться во время хранения, транспортировки и монтажа изоляционных конструкций. </a:t>
            </a:r>
          </a:p>
          <a:p>
            <a:r>
              <a:rPr lang="ru-RU" dirty="0"/>
              <a:t>	Контроль состояния изоляции высоковольтного оборудования осуществляется и в процессе эксплуатации. С этой целью проводятся </a:t>
            </a:r>
            <a:r>
              <a:rPr lang="ru-RU" b="1" dirty="0"/>
              <a:t>профилактические испытания</a:t>
            </a:r>
            <a:r>
              <a:rPr lang="ru-RU" dirty="0"/>
              <a:t> (периодические или непрерывные), а после плановых или иных ремонтов оборудования перед новым включением в работу - приемо-сдаточные испытания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Указанная система контрольных испытаний дает уменьшение числа аварийных отказов оборудования высокого напряжения и сокращение ущерба, связанного с нарушением электроснабжения потребителей.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130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pPr marL="0" indent="0" hangingPunct="0">
              <a:buNone/>
            </a:pPr>
            <a:r>
              <a:rPr lang="ru-RU" dirty="0"/>
              <a:t>	При контроле качества изоляции высоковольтного оборудования используют: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/>
              <a:t>	испытания приложением высоких напряжений, эквивалентных ожидаемым в эксплуатации перенапряжениям, для проверки уровней кратковременной электрической прочности </a:t>
            </a:r>
            <a:r>
              <a:rPr lang="ru-RU" dirty="0" smtClean="0"/>
              <a:t>изоляции;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измерения </a:t>
            </a:r>
            <a:r>
              <a:rPr lang="ru-RU" dirty="0"/>
              <a:t>характеристик изоляции (интенсивности ЧР, значений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) и испытания при повышенных по сравнению с рабочим напряжениях для оценки длительной электрической прочности </a:t>
            </a:r>
            <a:r>
              <a:rPr lang="ru-RU" dirty="0" smtClean="0"/>
              <a:t>изоляции;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неразрушающие </a:t>
            </a:r>
            <a:r>
              <a:rPr lang="ru-RU" dirty="0"/>
              <a:t>электрические и неэлектрические методы испытаний с целью косвенной оценки состояния изоляции и ее пригодности к длительной эксплуатации (при профилактических испытаниях</a:t>
            </a:r>
            <a:r>
              <a:rPr lang="ru-RU" dirty="0" smtClean="0"/>
              <a:t>).</a:t>
            </a:r>
          </a:p>
          <a:p>
            <a:pPr marL="0" indent="0" hangingPunct="0">
              <a:buNone/>
            </a:pPr>
            <a:r>
              <a:rPr lang="ru-RU" i="1" dirty="0"/>
              <a:t>Объем, методы и нормы испытаний устанавливаются соответствующими стандартами, техническими условиями и Правилами технической эксплуатации электроустановок.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03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sz="3400" dirty="0"/>
              <a:t>Эффективность испытаний или вероятность правильного выявления дефектной изоляции при контроле не является 100%-ной. Она зависит от методик испытаний, характеристик используемой аппаратуры, а также от выбора норм, т.е. значений измеряемых параметров, приписываемых нормальной и дефектной изоляции.</a:t>
            </a:r>
          </a:p>
          <a:p>
            <a:pPr hangingPunct="0"/>
            <a:r>
              <a:rPr lang="ru-RU" sz="3400" dirty="0"/>
              <a:t>	Профилактические испытания должны не только правильно, но и своевременно выявлять дефектную изоляцию.</a:t>
            </a:r>
          </a:p>
          <a:p>
            <a:pPr hangingPunct="0"/>
            <a:r>
              <a:rPr lang="ru-RU" sz="3400" dirty="0"/>
              <a:t>	Разные методы контроля изоляции по-разному выявляют различные по характеру дефекты. Дефекты условно подразделяют на две группы: сосредоточенные и распределенные. К первым относятся дефекты малых размеров, например проколы, трещины, газовые включения; ко вторым - дефекты, охватывающие значительные объемы изоляции, например увлажнения или загрязнения.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820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Испытания изоляции повышенным напряжением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600200"/>
            <a:ext cx="5050904" cy="4525963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Испытания высоким напряжением являются прямой проверкой уровня кратковременной электрической прочности изоляции, т.е. ее способности выдерживать грозовые и внутренние перенапряжения. Эти испытания входят в программы типовых и заводских приемо-сдаточных испытаний.</a:t>
            </a:r>
          </a:p>
          <a:p>
            <a:pPr hangingPunct="0"/>
            <a:r>
              <a:rPr lang="ru-RU" dirty="0"/>
              <a:t>	Конкретные значения испытательных напряжений, правила и методика проведения испытаний высоким напряжением устанавливаются стандартными или техническими условиями на соответствующее оборудование.</a:t>
            </a:r>
          </a:p>
          <a:p>
            <a:endParaRPr lang="ru-RU" dirty="0"/>
          </a:p>
        </p:txBody>
      </p:sp>
      <p:pic>
        <p:nvPicPr>
          <p:cNvPr id="2050" name="Picture 2" descr="https://yato-tools.ru/800/600/https/shop.eurovial.ro/userfiles/products/19510/aparat-masura-rezis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3333056" cy="249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462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600200"/>
            <a:ext cx="5050904" cy="4525963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b="1" i="1" dirty="0"/>
              <a:t>Испытания грозовыми импульсами напряжения. </a:t>
            </a:r>
            <a:r>
              <a:rPr lang="ru-RU" dirty="0"/>
              <a:t>Испытания проводят полными и срезанными импульсами напряжений. Параметры полного грозового импульса: длительность фронта =1,2</a:t>
            </a:r>
            <a:r>
              <a:rPr lang="ru-RU" dirty="0">
                <a:sym typeface="Symbol"/>
              </a:rPr>
              <a:t></a:t>
            </a:r>
            <a:r>
              <a:rPr lang="ru-RU" dirty="0"/>
              <a:t>0,36 </a:t>
            </a:r>
            <a:r>
              <a:rPr lang="ru-RU" dirty="0" err="1"/>
              <a:t>мкс</a:t>
            </a:r>
            <a:r>
              <a:rPr lang="ru-RU" dirty="0"/>
              <a:t>; длительность </a:t>
            </a:r>
            <a:r>
              <a:rPr lang="ru-RU" dirty="0" smtClean="0"/>
              <a:t>импульса                         </a:t>
            </a:r>
            <a:r>
              <a:rPr lang="ru-RU" dirty="0" err="1" smtClean="0"/>
              <a:t>мкс</a:t>
            </a:r>
            <a:r>
              <a:rPr lang="ru-RU" dirty="0" smtClean="0"/>
              <a:t>.</a:t>
            </a:r>
            <a:endParaRPr lang="ru-RU" dirty="0"/>
          </a:p>
          <a:p>
            <a:pPr marL="0" indent="0" hangingPunct="0">
              <a:buNone/>
            </a:pPr>
            <a:r>
              <a:rPr lang="ru-RU" dirty="0"/>
              <a:t>	</a:t>
            </a:r>
            <a:endParaRPr lang="ru-RU" dirty="0" smtClean="0"/>
          </a:p>
          <a:p>
            <a:pPr hangingPunct="0"/>
            <a:r>
              <a:rPr lang="ru-RU" dirty="0" smtClean="0"/>
              <a:t>Срезанный </a:t>
            </a:r>
            <a:r>
              <a:rPr lang="ru-RU" dirty="0"/>
              <a:t>импульс должен представлять собой стандартный полный импульс напряжения, срезанный на фронте или на спаде импульса при времени </a:t>
            </a:r>
            <a:r>
              <a:rPr lang="ru-RU" dirty="0" smtClean="0"/>
              <a:t>                     </a:t>
            </a:r>
            <a:r>
              <a:rPr lang="ru-RU" dirty="0" err="1" smtClean="0"/>
              <a:t>мкс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https://www.dokipedia.ru/sites/default/files/doc_files/516/369/8/files/image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306509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dokipedia.ru/sites/default/files/doc_files/516/369/8/files/image5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361378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392412"/>
              </p:ext>
            </p:extLst>
          </p:nvPr>
        </p:nvGraphicFramePr>
        <p:xfrm>
          <a:off x="6876256" y="4923537"/>
          <a:ext cx="1117767" cy="342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Формула" r:id="rId5" imgW="647419" imgH="203112" progId="Equation.3">
                  <p:embed/>
                </p:oleObj>
              </mc:Choice>
              <mc:Fallback>
                <p:oleObj name="Формула" r:id="rId5" imgW="647419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4923537"/>
                        <a:ext cx="1117767" cy="3424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60989"/>
              </p:ext>
            </p:extLst>
          </p:nvPr>
        </p:nvGraphicFramePr>
        <p:xfrm>
          <a:off x="5220072" y="3216074"/>
          <a:ext cx="1368152" cy="339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Формула" r:id="rId7" imgW="799753" imgH="203112" progId="Equation.3">
                  <p:embed/>
                </p:oleObj>
              </mc:Choice>
              <mc:Fallback>
                <p:oleObj name="Формула" r:id="rId7" imgW="799753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216074"/>
                        <a:ext cx="1368152" cy="3393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864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85000" lnSpcReduction="10000"/>
          </a:bodyPr>
          <a:lstStyle/>
          <a:p>
            <a:pPr hangingPunct="0"/>
            <a:r>
              <a:rPr lang="ru-RU" dirty="0"/>
              <a:t>Испытания внутренней изоляции (кроме газовой) проводят </a:t>
            </a:r>
            <a:r>
              <a:rPr lang="ru-RU" dirty="0" err="1"/>
              <a:t>трехударным</a:t>
            </a:r>
            <a:r>
              <a:rPr lang="ru-RU" dirty="0"/>
              <a:t> методом , т.е. путем приложения к испытуемой конструкции трех полных и трех срезанных импульсов нормированных значений напряжения положительной и отрицательной полярности.</a:t>
            </a:r>
          </a:p>
          <a:p>
            <a:pPr hangingPunct="0"/>
            <a:r>
              <a:rPr lang="ru-RU" dirty="0"/>
              <a:t>	Изоляция считается выдержавшей испытания, если при воздействии импульсов напряжения не произошел полный пробой и не наблюдались недопустимые повреждения изоляции. Последние могут быть обнаружены по искажению формы приложенного импульса напряжения или по результатам последующих измерений характеристик ЧР или значений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519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Испытания внешней изоляции, а также внутренней газовой проводят </a:t>
            </a:r>
            <a:r>
              <a:rPr lang="ru-RU" i="1" dirty="0"/>
              <a:t>15-ударным методом </a:t>
            </a:r>
            <a:r>
              <a:rPr lang="ru-RU" dirty="0"/>
              <a:t>(приложением по 15 полных и срезанных импульсов каждой полярности). Конструкция считается выдержавшей испытания, если не произошло ни одного полного разряда или повреждения в </a:t>
            </a:r>
            <a:r>
              <a:rPr lang="ru-RU" dirty="0" err="1"/>
              <a:t>несамовосстанавливающейся</a:t>
            </a:r>
            <a:r>
              <a:rPr lang="ru-RU" dirty="0"/>
              <a:t> изоляции конструкции и произошло не более двух полных разрядов в каждой серии из 15 импульсов в газовой или внешней изоляции</a:t>
            </a:r>
            <a:r>
              <a:rPr lang="ru-RU" dirty="0" smtClean="0"/>
              <a:t>.</a:t>
            </a:r>
          </a:p>
          <a:p>
            <a:r>
              <a:rPr lang="ru-RU" i="1" dirty="0"/>
              <a:t>Испытания коммутационными импульсами напряжения</a:t>
            </a:r>
            <a:r>
              <a:rPr lang="ru-RU" dirty="0"/>
              <a:t>. При испытаниях оборудования переменного тока на напряжения 330 </a:t>
            </a:r>
            <a:r>
              <a:rPr lang="ru-RU" dirty="0" err="1"/>
              <a:t>кВ</a:t>
            </a:r>
            <a:r>
              <a:rPr lang="ru-RU" dirty="0"/>
              <a:t> и выше применяют коммутационные импульсы напряжения апериодической </a:t>
            </a:r>
            <a:r>
              <a:rPr lang="ru-RU" dirty="0" smtClean="0"/>
              <a:t>и </a:t>
            </a:r>
            <a:r>
              <a:rPr lang="ru-RU" dirty="0"/>
              <a:t>колебательной </a:t>
            </a:r>
            <a:r>
              <a:rPr lang="ru-RU" dirty="0" smtClean="0"/>
              <a:t>форм</a:t>
            </a:r>
            <a:r>
              <a:rPr lang="ru-RU" dirty="0"/>
              <a:t>, параметры которых определяются ГОСТом.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994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Испытания напряжением промышленной частоты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27707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Испытание внутренней изоляции проводится путем однократного приложения нормированного испытательного напряжения с выдержкой в течение 1 мин. Изоляция считается выдержавшей испытание, если во время испытания не произошел полный пробой и не появились недопустимые повреждения, которые выявляются по различным внешним проявлениям, по результатам измерений характеристик ЧР или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975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ontakt-keramika.ru/800/600/http/betatec.ru/wp-content/uploads/2020/08/1835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6701648" cy="515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673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hangingPunct="0"/>
            <a:r>
              <a:rPr lang="ru-RU" sz="2800" b="1" dirty="0"/>
              <a:t>Измерения характеристик и испытания изоляции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при повышенном напряжении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ru-RU" sz="3400" dirty="0"/>
              <a:t>К испытаниям повышенным напряжением (обычно не более </a:t>
            </a:r>
            <a:r>
              <a:rPr lang="ru-RU" sz="3400" dirty="0" smtClean="0"/>
              <a:t>2,0                 </a:t>
            </a:r>
            <a:r>
              <a:rPr lang="ru-RU" sz="3400" dirty="0"/>
              <a:t>), главной целью которых является проверка длительной электрической прочности изоляции, относятся: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sz="3400" dirty="0" smtClean="0"/>
              <a:t>измерения </a:t>
            </a:r>
            <a:r>
              <a:rPr lang="ru-RU" sz="3400" dirty="0"/>
              <a:t>значений </a:t>
            </a:r>
            <a:r>
              <a:rPr lang="ru-RU" sz="3400" dirty="0" err="1"/>
              <a:t>tg</a:t>
            </a:r>
            <a:r>
              <a:rPr lang="ru-RU" sz="3400" dirty="0">
                <a:sym typeface="Symbol"/>
              </a:rPr>
              <a:t></a:t>
            </a:r>
            <a:r>
              <a:rPr lang="ru-RU" sz="3400" dirty="0"/>
              <a:t> изоляции при напряжениях, близких к рабочему, или определение зависимости </a:t>
            </a:r>
            <a:r>
              <a:rPr lang="ru-RU" sz="3400" dirty="0" err="1"/>
              <a:t>tg</a:t>
            </a:r>
            <a:r>
              <a:rPr lang="ru-RU" sz="3400" dirty="0">
                <a:sym typeface="Symbol"/>
              </a:rPr>
              <a:t></a:t>
            </a:r>
            <a:r>
              <a:rPr lang="ru-RU" sz="3400" dirty="0"/>
              <a:t>=f(U) для нормированного диапазона </a:t>
            </a:r>
            <a:r>
              <a:rPr lang="ru-RU" sz="3400" dirty="0" smtClean="0"/>
              <a:t>напряжений;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sz="3400" dirty="0" smtClean="0"/>
              <a:t>проверка </a:t>
            </a:r>
            <a:r>
              <a:rPr lang="ru-RU" sz="3400" dirty="0"/>
              <a:t>отсутствия в изоляции ЧР нормированной интенсивности при нормированном </a:t>
            </a:r>
            <a:r>
              <a:rPr lang="ru-RU" sz="3400" dirty="0" smtClean="0"/>
              <a:t>напряжении;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sz="3400" dirty="0" smtClean="0"/>
              <a:t>испытание </a:t>
            </a:r>
            <a:r>
              <a:rPr lang="ru-RU" sz="3400" dirty="0"/>
              <a:t>изоляции на стойкость к тепловому пробою.</a:t>
            </a:r>
          </a:p>
          <a:p>
            <a:pPr marL="0" indent="0" hangingPunct="0">
              <a:buNone/>
            </a:pPr>
            <a:r>
              <a:rPr lang="ru-RU" sz="3400" dirty="0"/>
              <a:t>	Эти испытания в разном объеме входят в программы типовых и заводских приемо-сдаточных испытаний некоторых видов высоковольтного оборудования.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642685"/>
              </p:ext>
            </p:extLst>
          </p:nvPr>
        </p:nvGraphicFramePr>
        <p:xfrm>
          <a:off x="2195736" y="1916832"/>
          <a:ext cx="958268" cy="40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3" imgW="545863" imgH="228501" progId="Equation.3">
                  <p:embed/>
                </p:oleObj>
              </mc:Choice>
              <mc:Fallback>
                <p:oleObj name="Формула" r:id="rId3" imgW="545863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916832"/>
                        <a:ext cx="958268" cy="404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217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9" y="548680"/>
            <a:ext cx="5842992" cy="557748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Измерения значений </a:t>
            </a:r>
            <a:r>
              <a:rPr lang="ru-RU" b="1" dirty="0" err="1"/>
              <a:t>tg</a:t>
            </a:r>
            <a:r>
              <a:rPr lang="ru-RU" b="1" dirty="0">
                <a:sym typeface="Symbol"/>
              </a:rPr>
              <a:t></a:t>
            </a:r>
            <a:r>
              <a:rPr lang="ru-RU" b="1" dirty="0"/>
              <a:t> изоляции</a:t>
            </a:r>
            <a:r>
              <a:rPr lang="ru-RU" dirty="0"/>
              <a:t> проводят с помощью мостов переменного тока (мостов </a:t>
            </a:r>
            <a:r>
              <a:rPr lang="ru-RU" dirty="0" err="1"/>
              <a:t>Шеринга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Абсолютные </a:t>
            </a:r>
            <a:r>
              <a:rPr lang="ru-RU" dirty="0"/>
              <a:t>значения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, измеренные при напряжениях, близких к рабочему, характеризуют качество исходных диэлектрических материалов и наличие в изоляции загрязнений, в частности влаги, и тем самым являются показателями качества проведения процесса вакуумной сушки. Более полную информацию о состоянии изоляции дают зависимости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=f(U), измеренные при напряжениях от 0,1-0,5 от наибольшего рабочего до 1,0-2,0 наибольшего </a:t>
            </a:r>
            <a:r>
              <a:rPr lang="ru-RU" dirty="0" smtClean="0"/>
              <a:t>рабочего). </a:t>
            </a:r>
            <a:r>
              <a:rPr lang="ru-RU" dirty="0"/>
              <a:t>Для изоляции высокого качества значения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 слабо зависят от испытательного напряжения или остаются практически постоянными. Сильное увеличение </a:t>
            </a:r>
            <a:r>
              <a:rPr lang="ru-RU" dirty="0" err="1"/>
              <a:t>tg</a:t>
            </a:r>
            <a:r>
              <a:rPr lang="ru-RU" dirty="0">
                <a:sym typeface="Symbol"/>
              </a:rPr>
              <a:t></a:t>
            </a:r>
            <a:r>
              <a:rPr lang="ru-RU" dirty="0"/>
              <a:t> с   ростом напряжения означает появление в изоляции интенсивных частичных разрядов.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 descr="https://upload.wikimedia.org/wikipedia/commons/thumb/3/39/Schering_brug.png/300px-Schering_bru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664"/>
            <a:ext cx="2760241" cy="280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30515" r="54845" b="44330"/>
          <a:stretch/>
        </p:blipFill>
        <p:spPr bwMode="auto">
          <a:xfrm>
            <a:off x="130463" y="3258090"/>
            <a:ext cx="2592288" cy="24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586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Autofit/>
          </a:bodyPr>
          <a:lstStyle/>
          <a:p>
            <a:pPr hangingPunct="0"/>
            <a:r>
              <a:rPr lang="ru-RU" sz="2800" b="1" dirty="0"/>
              <a:t>Профилактические испытания и диагностика изоляции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оборудования высокого напряжения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hangingPunct="0"/>
            <a:r>
              <a:rPr lang="ru-RU" dirty="0"/>
              <a:t>Цель профилактических испытаний - своевременное обнаружение дефектов в изоляции, возникших по случайным причинам в процессе эксплуатации и сокращающих ресурс оборудования, а также дефектов, </a:t>
            </a:r>
            <a:r>
              <a:rPr lang="ru-RU" dirty="0" err="1"/>
              <a:t>развившихся</a:t>
            </a:r>
            <a:r>
              <a:rPr lang="ru-RU" dirty="0"/>
              <a:t> вследствие нормального старения изоляции. В современной системе профилактических испытаний </a:t>
            </a:r>
            <a:r>
              <a:rPr lang="ru-RU" dirty="0" smtClean="0"/>
              <a:t>используются: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испытания </a:t>
            </a:r>
            <a:r>
              <a:rPr lang="ru-RU" dirty="0"/>
              <a:t>приложением высокого </a:t>
            </a:r>
            <a:r>
              <a:rPr lang="ru-RU" dirty="0" smtClean="0"/>
              <a:t>напряжения,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неразрушающие </a:t>
            </a:r>
            <a:r>
              <a:rPr lang="ru-RU" dirty="0"/>
              <a:t>электрические методы </a:t>
            </a:r>
            <a:r>
              <a:rPr lang="ru-RU" dirty="0" smtClean="0"/>
              <a:t>испытаний;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неразрушающие </a:t>
            </a:r>
            <a:r>
              <a:rPr lang="ru-RU" dirty="0"/>
              <a:t>неэлектрические методы </a:t>
            </a:r>
            <a:r>
              <a:rPr lang="ru-RU" dirty="0" smtClean="0"/>
              <a:t>контроля;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электрические </a:t>
            </a:r>
            <a:r>
              <a:rPr lang="ru-RU" dirty="0"/>
              <a:t>методы контроля при рабочем напряжении.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849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Контрольные вопросы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Для чего нужна система контроля и диагностика внутренней изоляции?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Какие виды испытания изоляции вы знаете, дать определение каждому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Какие методы используют при контроле качества изоляции высоковольтного оборудования?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Дать определение дефектам изоляции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Испытания изоляции повышенным напряжением.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Испытания внутренней изоляции </a:t>
            </a:r>
            <a:r>
              <a:rPr lang="ru-RU" dirty="0" err="1" smtClean="0"/>
              <a:t>трехударным</a:t>
            </a:r>
            <a:r>
              <a:rPr lang="ru-RU" dirty="0" smtClean="0"/>
              <a:t> методом.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Описать метод испытания внешней и внутренней газовой изоляции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Испытания изоляции напряжением промышленной частоты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Описать измерение значении  </a:t>
            </a:r>
            <a:r>
              <a:rPr lang="ru-RU" dirty="0" err="1" smtClean="0"/>
              <a:t>tg</a:t>
            </a:r>
            <a:r>
              <a:rPr lang="ru-RU" dirty="0" smtClean="0">
                <a:sym typeface="Symbol"/>
              </a:rPr>
              <a:t></a:t>
            </a:r>
            <a:r>
              <a:rPr lang="ru-RU" dirty="0" smtClean="0"/>
              <a:t> изоляции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Что представляет собой профилактические испытания и диагностика изоляции оборудования высокого напряжения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0876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865</Words>
  <Application>Microsoft Office PowerPoint</Application>
  <PresentationFormat>Экран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СИСТЕМА КОНТРОЛЯ И ДИАГНОСТИКА ВНУТРЕННЕЙ ИЗОЛЯЦИИ </vt:lpstr>
      <vt:lpstr>Системы контроля качества изоляционных конструкций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Испытания изоляции повышенным напряжением</vt:lpstr>
      <vt:lpstr>Презентация PowerPoint</vt:lpstr>
      <vt:lpstr>Презентация PowerPoint</vt:lpstr>
      <vt:lpstr>Презентация PowerPoint</vt:lpstr>
      <vt:lpstr>Испытания напряжением промышленной частоты</vt:lpstr>
      <vt:lpstr>Презентация PowerPoint</vt:lpstr>
      <vt:lpstr>Измерения характеристик и испытания изоляции  при повышенном напряжении</vt:lpstr>
      <vt:lpstr>Презентация PowerPoint</vt:lpstr>
      <vt:lpstr>Профилактические испытания и диагностика изоляции  оборудования высокого напряжения 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КОНТРОЛЯ И ДИАГНОСТИКА ВНУТРЕННЕЙ ИЗОЛЯЦИИ</dc:title>
  <dc:creator>ASUS</dc:creator>
  <cp:lastModifiedBy>ASUS</cp:lastModifiedBy>
  <cp:revision>10</cp:revision>
  <dcterms:created xsi:type="dcterms:W3CDTF">2021-10-01T16:26:17Z</dcterms:created>
  <dcterms:modified xsi:type="dcterms:W3CDTF">2021-10-01T17:40:00Z</dcterms:modified>
</cp:coreProperties>
</file>